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64" r:id="rId7"/>
    <p:sldId id="263" r:id="rId8"/>
    <p:sldId id="266" r:id="rId9"/>
    <p:sldId id="268" r:id="rId10"/>
    <p:sldId id="258" r:id="rId11"/>
    <p:sldId id="261" r:id="rId12"/>
    <p:sldId id="265" r:id="rId13"/>
    <p:sldId id="269" r:id="rId14"/>
    <p:sldId id="271" r:id="rId15"/>
    <p:sldId id="270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FFF2F-759E-42AE-AE68-4726167EFE78}" v="314" dt="2025-07-13T20:12:10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53" autoAdjust="0"/>
    <p:restoredTop sz="94648" autoAdjust="0"/>
  </p:normalViewPr>
  <p:slideViewPr>
    <p:cSldViewPr snapToGrid="0">
      <p:cViewPr varScale="1">
        <p:scale>
          <a:sx n="79" d="100"/>
          <a:sy n="79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C718D2-759D-427F-82DD-54E9B39628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0215A-8FF9-4262-A950-1477D6FB18E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Il software monitora e registra dati relativi ai livelli dei corsi d’acqua.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3A877-FD64-4179-97F5-E61819968069}" type="parTrans" cxnId="{DDDA96FA-C9A6-4030-AD74-E2C9ADBEC363}">
      <dgm:prSet/>
      <dgm:spPr/>
      <dgm:t>
        <a:bodyPr/>
        <a:lstStyle/>
        <a:p>
          <a:endParaRPr lang="en-US"/>
        </a:p>
      </dgm:t>
    </dgm:pt>
    <dgm:pt modelId="{43D16344-1283-4020-A005-774E6F9F7DDD}" type="sibTrans" cxnId="{DDDA96FA-C9A6-4030-AD74-E2C9ADBEC363}">
      <dgm:prSet/>
      <dgm:spPr/>
      <dgm:t>
        <a:bodyPr/>
        <a:lstStyle/>
        <a:p>
          <a:endParaRPr lang="en-US"/>
        </a:p>
      </dgm:t>
    </dgm:pt>
    <dgm:pt modelId="{CEBB26FB-6C63-49CA-B5A5-F9E1833287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La rete, a progettazione aperta e scalabile, consente la raccolta e la visualizzazione in tempo reale dei dati rilevati da ciascun nodo.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B6597D-6045-4723-B2B7-B283BA496136}" type="parTrans" cxnId="{EFF29CDF-C939-4C15-80BC-D9E8E86B8841}">
      <dgm:prSet/>
      <dgm:spPr/>
      <dgm:t>
        <a:bodyPr/>
        <a:lstStyle/>
        <a:p>
          <a:endParaRPr lang="en-US"/>
        </a:p>
      </dgm:t>
    </dgm:pt>
    <dgm:pt modelId="{2125455A-24D7-49ED-817B-AE2FE1613D71}" type="sibTrans" cxnId="{EFF29CDF-C939-4C15-80BC-D9E8E86B8841}">
      <dgm:prSet/>
      <dgm:spPr/>
      <dgm:t>
        <a:bodyPr/>
        <a:lstStyle/>
        <a:p>
          <a:endParaRPr lang="en-US"/>
        </a:p>
      </dgm:t>
    </dgm:pt>
    <dgm:pt modelId="{024C9EAF-1B22-4DB8-BF20-FF6704A18A5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Realizzata attraverso un rete di sensori che invia misurazioni continue e frequenti al sistema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C94356-D4FE-42D3-ACAD-AF52727F7C42}" type="parTrans" cxnId="{8FA58453-9C93-4C26-A9AC-542EC818ED84}">
      <dgm:prSet/>
      <dgm:spPr/>
      <dgm:t>
        <a:bodyPr/>
        <a:lstStyle/>
        <a:p>
          <a:endParaRPr lang="en-US"/>
        </a:p>
      </dgm:t>
    </dgm:pt>
    <dgm:pt modelId="{BACC48B7-1751-4930-B278-36A2BAFD7264}" type="sibTrans" cxnId="{8FA58453-9C93-4C26-A9AC-542EC818ED84}">
      <dgm:prSet/>
      <dgm:spPr/>
      <dgm:t>
        <a:bodyPr/>
        <a:lstStyle/>
        <a:p>
          <a:endParaRPr lang="en-US"/>
        </a:p>
      </dgm:t>
    </dgm:pt>
    <dgm:pt modelId="{9558BC94-18EB-40A3-B4DB-7A286105FDB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Sono previste allerte se il livello di un fiume supera specifiche soglie, per mettere in guardia i residenti delle zone a rischio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6FA04D-7F37-4CE9-9126-542973958516}" type="parTrans" cxnId="{11B6889B-A153-4123-806D-A5D4E34E24FE}">
      <dgm:prSet/>
      <dgm:spPr/>
      <dgm:t>
        <a:bodyPr/>
        <a:lstStyle/>
        <a:p>
          <a:endParaRPr lang="en-US"/>
        </a:p>
      </dgm:t>
    </dgm:pt>
    <dgm:pt modelId="{CDBB8F03-F88C-4B4E-89CC-D6D66CD94FFD}" type="sibTrans" cxnId="{11B6889B-A153-4123-806D-A5D4E34E24FE}">
      <dgm:prSet/>
      <dgm:spPr/>
      <dgm:t>
        <a:bodyPr/>
        <a:lstStyle/>
        <a:p>
          <a:endParaRPr lang="en-US"/>
        </a:p>
      </dgm:t>
    </dgm:pt>
    <dgm:pt modelId="{808A3D82-8709-4882-9F55-BDD1BAF075D5}" type="pres">
      <dgm:prSet presAssocID="{5FC718D2-759D-427F-82DD-54E9B396288A}" presName="root" presStyleCnt="0">
        <dgm:presLayoutVars>
          <dgm:dir/>
          <dgm:resizeHandles val="exact"/>
        </dgm:presLayoutVars>
      </dgm:prSet>
      <dgm:spPr/>
    </dgm:pt>
    <dgm:pt modelId="{823B7BC8-5053-47C1-A0D7-28EE9715BF9F}" type="pres">
      <dgm:prSet presAssocID="{F920215A-8FF9-4262-A950-1477D6FB18EF}" presName="compNode" presStyleCnt="0"/>
      <dgm:spPr/>
    </dgm:pt>
    <dgm:pt modelId="{762468CF-AF41-4CC0-9FC4-D73FA92F55BE}" type="pres">
      <dgm:prSet presAssocID="{F920215A-8FF9-4262-A950-1477D6FB18EF}" presName="bgRect" presStyleLbl="bgShp" presStyleIdx="0" presStyleCnt="4"/>
      <dgm:spPr/>
    </dgm:pt>
    <dgm:pt modelId="{B1749867-E43E-480B-9366-8421C17854F4}" type="pres">
      <dgm:prSet presAssocID="{F920215A-8FF9-4262-A950-1477D6FB18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95721D-6FE4-49CB-9E90-5B0CAC804FD4}" type="pres">
      <dgm:prSet presAssocID="{F920215A-8FF9-4262-A950-1477D6FB18EF}" presName="spaceRect" presStyleCnt="0"/>
      <dgm:spPr/>
    </dgm:pt>
    <dgm:pt modelId="{78664CEA-16C4-4D90-8FED-E92D32C285AB}" type="pres">
      <dgm:prSet presAssocID="{F920215A-8FF9-4262-A950-1477D6FB18EF}" presName="parTx" presStyleLbl="revTx" presStyleIdx="0" presStyleCnt="4">
        <dgm:presLayoutVars>
          <dgm:chMax val="0"/>
          <dgm:chPref val="0"/>
        </dgm:presLayoutVars>
      </dgm:prSet>
      <dgm:spPr/>
    </dgm:pt>
    <dgm:pt modelId="{3EE08FA0-9AC1-4071-825A-6AC7DBB05626}" type="pres">
      <dgm:prSet presAssocID="{43D16344-1283-4020-A005-774E6F9F7DDD}" presName="sibTrans" presStyleCnt="0"/>
      <dgm:spPr/>
    </dgm:pt>
    <dgm:pt modelId="{D9C32336-F08C-42B7-9CBC-0B724B36672F}" type="pres">
      <dgm:prSet presAssocID="{CEBB26FB-6C63-49CA-B5A5-F9E183328792}" presName="compNode" presStyleCnt="0"/>
      <dgm:spPr/>
    </dgm:pt>
    <dgm:pt modelId="{8B7433F4-A25C-43EA-9CBD-CCF6CCED420A}" type="pres">
      <dgm:prSet presAssocID="{CEBB26FB-6C63-49CA-B5A5-F9E183328792}" presName="bgRect" presStyleLbl="bgShp" presStyleIdx="1" presStyleCnt="4"/>
      <dgm:spPr/>
    </dgm:pt>
    <dgm:pt modelId="{055A4440-9E76-4E6D-9A01-0CDBEF9E27B7}" type="pres">
      <dgm:prSet presAssocID="{CEBB26FB-6C63-49CA-B5A5-F9E1833287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EF4CD5A-2D75-41FC-A78E-C2AEFD8BC0B6}" type="pres">
      <dgm:prSet presAssocID="{CEBB26FB-6C63-49CA-B5A5-F9E183328792}" presName="spaceRect" presStyleCnt="0"/>
      <dgm:spPr/>
    </dgm:pt>
    <dgm:pt modelId="{F26BB1AE-4E1B-46DD-882C-E5588F679AD7}" type="pres">
      <dgm:prSet presAssocID="{CEBB26FB-6C63-49CA-B5A5-F9E183328792}" presName="parTx" presStyleLbl="revTx" presStyleIdx="1" presStyleCnt="4">
        <dgm:presLayoutVars>
          <dgm:chMax val="0"/>
          <dgm:chPref val="0"/>
        </dgm:presLayoutVars>
      </dgm:prSet>
      <dgm:spPr/>
    </dgm:pt>
    <dgm:pt modelId="{05FD704C-451E-4869-A6AF-DD3987F17907}" type="pres">
      <dgm:prSet presAssocID="{2125455A-24D7-49ED-817B-AE2FE1613D71}" presName="sibTrans" presStyleCnt="0"/>
      <dgm:spPr/>
    </dgm:pt>
    <dgm:pt modelId="{D1D574F3-74FE-460F-B63A-32F159EACB27}" type="pres">
      <dgm:prSet presAssocID="{024C9EAF-1B22-4DB8-BF20-FF6704A18A56}" presName="compNode" presStyleCnt="0"/>
      <dgm:spPr/>
    </dgm:pt>
    <dgm:pt modelId="{FECA0655-8982-4EA2-B3D4-7F0D08946043}" type="pres">
      <dgm:prSet presAssocID="{024C9EAF-1B22-4DB8-BF20-FF6704A18A56}" presName="bgRect" presStyleLbl="bgShp" presStyleIdx="2" presStyleCnt="4"/>
      <dgm:spPr/>
    </dgm:pt>
    <dgm:pt modelId="{045B5875-9630-488B-99C2-2F98C3CB9E43}" type="pres">
      <dgm:prSet presAssocID="{024C9EAF-1B22-4DB8-BF20-FF6704A18A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398E5396-B597-41F1-AB20-D49CE0F39426}" type="pres">
      <dgm:prSet presAssocID="{024C9EAF-1B22-4DB8-BF20-FF6704A18A56}" presName="spaceRect" presStyleCnt="0"/>
      <dgm:spPr/>
    </dgm:pt>
    <dgm:pt modelId="{06597C22-7C2B-47E0-81FA-30935CFDEAFE}" type="pres">
      <dgm:prSet presAssocID="{024C9EAF-1B22-4DB8-BF20-FF6704A18A56}" presName="parTx" presStyleLbl="revTx" presStyleIdx="2" presStyleCnt="4">
        <dgm:presLayoutVars>
          <dgm:chMax val="0"/>
          <dgm:chPref val="0"/>
        </dgm:presLayoutVars>
      </dgm:prSet>
      <dgm:spPr/>
    </dgm:pt>
    <dgm:pt modelId="{9664CDE4-CF6C-4491-BF52-62D34BDC7C17}" type="pres">
      <dgm:prSet presAssocID="{BACC48B7-1751-4930-B278-36A2BAFD7264}" presName="sibTrans" presStyleCnt="0"/>
      <dgm:spPr/>
    </dgm:pt>
    <dgm:pt modelId="{9463AC04-B8A7-4F2C-B88E-E01C8F85F059}" type="pres">
      <dgm:prSet presAssocID="{9558BC94-18EB-40A3-B4DB-7A286105FDB8}" presName="compNode" presStyleCnt="0"/>
      <dgm:spPr/>
    </dgm:pt>
    <dgm:pt modelId="{4C773BF2-7AF0-4C8E-9AF2-F5E69441ACF2}" type="pres">
      <dgm:prSet presAssocID="{9558BC94-18EB-40A3-B4DB-7A286105FDB8}" presName="bgRect" presStyleLbl="bgShp" presStyleIdx="3" presStyleCnt="4"/>
      <dgm:spPr/>
    </dgm:pt>
    <dgm:pt modelId="{7E89E234-2963-4C5E-AEA8-FC71D0D6ED4A}" type="pres">
      <dgm:prSet presAssocID="{9558BC94-18EB-40A3-B4DB-7A286105FD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92F9D40D-AC93-410F-9FD8-AE686C49CBA5}" type="pres">
      <dgm:prSet presAssocID="{9558BC94-18EB-40A3-B4DB-7A286105FDB8}" presName="spaceRect" presStyleCnt="0"/>
      <dgm:spPr/>
    </dgm:pt>
    <dgm:pt modelId="{EE8CBE7C-BF40-4893-9DA8-38A7D23E708C}" type="pres">
      <dgm:prSet presAssocID="{9558BC94-18EB-40A3-B4DB-7A286105FD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72EC44-E332-4CE9-83ED-8847C152E364}" type="presOf" srcId="{F920215A-8FF9-4262-A950-1477D6FB18EF}" destId="{78664CEA-16C4-4D90-8FED-E92D32C285AB}" srcOrd="0" destOrd="0" presId="urn:microsoft.com/office/officeart/2018/2/layout/IconVerticalSolidList"/>
    <dgm:cxn modelId="{0C3E256F-68B5-41D9-9527-BCC8440D92FD}" type="presOf" srcId="{9558BC94-18EB-40A3-B4DB-7A286105FDB8}" destId="{EE8CBE7C-BF40-4893-9DA8-38A7D23E708C}" srcOrd="0" destOrd="0" presId="urn:microsoft.com/office/officeart/2018/2/layout/IconVerticalSolidList"/>
    <dgm:cxn modelId="{8FA58453-9C93-4C26-A9AC-542EC818ED84}" srcId="{5FC718D2-759D-427F-82DD-54E9B396288A}" destId="{024C9EAF-1B22-4DB8-BF20-FF6704A18A56}" srcOrd="2" destOrd="0" parTransId="{65C94356-D4FE-42D3-ACAD-AF52727F7C42}" sibTransId="{BACC48B7-1751-4930-B278-36A2BAFD7264}"/>
    <dgm:cxn modelId="{11B6889B-A153-4123-806D-A5D4E34E24FE}" srcId="{5FC718D2-759D-427F-82DD-54E9B396288A}" destId="{9558BC94-18EB-40A3-B4DB-7A286105FDB8}" srcOrd="3" destOrd="0" parTransId="{416FA04D-7F37-4CE9-9126-542973958516}" sibTransId="{CDBB8F03-F88C-4B4E-89CC-D6D66CD94FFD}"/>
    <dgm:cxn modelId="{28D39DBC-D882-4E3A-9D1E-03D54FEA3EA1}" type="presOf" srcId="{024C9EAF-1B22-4DB8-BF20-FF6704A18A56}" destId="{06597C22-7C2B-47E0-81FA-30935CFDEAFE}" srcOrd="0" destOrd="0" presId="urn:microsoft.com/office/officeart/2018/2/layout/IconVerticalSolidList"/>
    <dgm:cxn modelId="{C4F843CE-2718-4905-8255-ED681CAA87FA}" type="presOf" srcId="{CEBB26FB-6C63-49CA-B5A5-F9E183328792}" destId="{F26BB1AE-4E1B-46DD-882C-E5588F679AD7}" srcOrd="0" destOrd="0" presId="urn:microsoft.com/office/officeart/2018/2/layout/IconVerticalSolidList"/>
    <dgm:cxn modelId="{EFF29CDF-C939-4C15-80BC-D9E8E86B8841}" srcId="{5FC718D2-759D-427F-82DD-54E9B396288A}" destId="{CEBB26FB-6C63-49CA-B5A5-F9E183328792}" srcOrd="1" destOrd="0" parTransId="{C7B6597D-6045-4723-B2B7-B283BA496136}" sibTransId="{2125455A-24D7-49ED-817B-AE2FE1613D71}"/>
    <dgm:cxn modelId="{589AB4EB-B2A5-4051-8187-FC644D6166EB}" type="presOf" srcId="{5FC718D2-759D-427F-82DD-54E9B396288A}" destId="{808A3D82-8709-4882-9F55-BDD1BAF075D5}" srcOrd="0" destOrd="0" presId="urn:microsoft.com/office/officeart/2018/2/layout/IconVerticalSolidList"/>
    <dgm:cxn modelId="{DDDA96FA-C9A6-4030-AD74-E2C9ADBEC363}" srcId="{5FC718D2-759D-427F-82DD-54E9B396288A}" destId="{F920215A-8FF9-4262-A950-1477D6FB18EF}" srcOrd="0" destOrd="0" parTransId="{6463A877-FD64-4179-97F5-E61819968069}" sibTransId="{43D16344-1283-4020-A005-774E6F9F7DDD}"/>
    <dgm:cxn modelId="{EEF9A7F0-52F2-4040-B9C2-E57682A48E41}" type="presParOf" srcId="{808A3D82-8709-4882-9F55-BDD1BAF075D5}" destId="{823B7BC8-5053-47C1-A0D7-28EE9715BF9F}" srcOrd="0" destOrd="0" presId="urn:microsoft.com/office/officeart/2018/2/layout/IconVerticalSolidList"/>
    <dgm:cxn modelId="{FE7A0FD6-FA18-4921-8881-C068C36C3B90}" type="presParOf" srcId="{823B7BC8-5053-47C1-A0D7-28EE9715BF9F}" destId="{762468CF-AF41-4CC0-9FC4-D73FA92F55BE}" srcOrd="0" destOrd="0" presId="urn:microsoft.com/office/officeart/2018/2/layout/IconVerticalSolidList"/>
    <dgm:cxn modelId="{E17F5A7A-4455-4F4C-B83C-D1D40BAFA3B7}" type="presParOf" srcId="{823B7BC8-5053-47C1-A0D7-28EE9715BF9F}" destId="{B1749867-E43E-480B-9366-8421C17854F4}" srcOrd="1" destOrd="0" presId="urn:microsoft.com/office/officeart/2018/2/layout/IconVerticalSolidList"/>
    <dgm:cxn modelId="{4D86449C-8D1C-412C-BBD9-12BF7A93D8A9}" type="presParOf" srcId="{823B7BC8-5053-47C1-A0D7-28EE9715BF9F}" destId="{6795721D-6FE4-49CB-9E90-5B0CAC804FD4}" srcOrd="2" destOrd="0" presId="urn:microsoft.com/office/officeart/2018/2/layout/IconVerticalSolidList"/>
    <dgm:cxn modelId="{A26E53C8-B4CF-49D5-942B-BC60FF330131}" type="presParOf" srcId="{823B7BC8-5053-47C1-A0D7-28EE9715BF9F}" destId="{78664CEA-16C4-4D90-8FED-E92D32C285AB}" srcOrd="3" destOrd="0" presId="urn:microsoft.com/office/officeart/2018/2/layout/IconVerticalSolidList"/>
    <dgm:cxn modelId="{C6CF35BF-1F91-4E47-BDEF-F9EF13ED23CE}" type="presParOf" srcId="{808A3D82-8709-4882-9F55-BDD1BAF075D5}" destId="{3EE08FA0-9AC1-4071-825A-6AC7DBB05626}" srcOrd="1" destOrd="0" presId="urn:microsoft.com/office/officeart/2018/2/layout/IconVerticalSolidList"/>
    <dgm:cxn modelId="{1387D9A9-6066-45D3-8C93-D1079698D7F8}" type="presParOf" srcId="{808A3D82-8709-4882-9F55-BDD1BAF075D5}" destId="{D9C32336-F08C-42B7-9CBC-0B724B36672F}" srcOrd="2" destOrd="0" presId="urn:microsoft.com/office/officeart/2018/2/layout/IconVerticalSolidList"/>
    <dgm:cxn modelId="{7CFC3EFC-8B8C-4FB1-8FD3-65AF02D86697}" type="presParOf" srcId="{D9C32336-F08C-42B7-9CBC-0B724B36672F}" destId="{8B7433F4-A25C-43EA-9CBD-CCF6CCED420A}" srcOrd="0" destOrd="0" presId="urn:microsoft.com/office/officeart/2018/2/layout/IconVerticalSolidList"/>
    <dgm:cxn modelId="{848E3974-D8BD-4BDF-B1C2-4752429F4680}" type="presParOf" srcId="{D9C32336-F08C-42B7-9CBC-0B724B36672F}" destId="{055A4440-9E76-4E6D-9A01-0CDBEF9E27B7}" srcOrd="1" destOrd="0" presId="urn:microsoft.com/office/officeart/2018/2/layout/IconVerticalSolidList"/>
    <dgm:cxn modelId="{94C2796B-559F-47C7-BAB4-8BDE368B1969}" type="presParOf" srcId="{D9C32336-F08C-42B7-9CBC-0B724B36672F}" destId="{FEF4CD5A-2D75-41FC-A78E-C2AEFD8BC0B6}" srcOrd="2" destOrd="0" presId="urn:microsoft.com/office/officeart/2018/2/layout/IconVerticalSolidList"/>
    <dgm:cxn modelId="{3512056F-4CDD-448E-BFE4-D8C7A84AB0BE}" type="presParOf" srcId="{D9C32336-F08C-42B7-9CBC-0B724B36672F}" destId="{F26BB1AE-4E1B-46DD-882C-E5588F679AD7}" srcOrd="3" destOrd="0" presId="urn:microsoft.com/office/officeart/2018/2/layout/IconVerticalSolidList"/>
    <dgm:cxn modelId="{4172C79E-8A82-45ED-A517-C6FC449FDD58}" type="presParOf" srcId="{808A3D82-8709-4882-9F55-BDD1BAF075D5}" destId="{05FD704C-451E-4869-A6AF-DD3987F17907}" srcOrd="3" destOrd="0" presId="urn:microsoft.com/office/officeart/2018/2/layout/IconVerticalSolidList"/>
    <dgm:cxn modelId="{B111877A-E297-4EB2-B7DD-C70C81A77FFE}" type="presParOf" srcId="{808A3D82-8709-4882-9F55-BDD1BAF075D5}" destId="{D1D574F3-74FE-460F-B63A-32F159EACB27}" srcOrd="4" destOrd="0" presId="urn:microsoft.com/office/officeart/2018/2/layout/IconVerticalSolidList"/>
    <dgm:cxn modelId="{0D239861-8FFC-4208-8D5E-B756BA5579D7}" type="presParOf" srcId="{D1D574F3-74FE-460F-B63A-32F159EACB27}" destId="{FECA0655-8982-4EA2-B3D4-7F0D08946043}" srcOrd="0" destOrd="0" presId="urn:microsoft.com/office/officeart/2018/2/layout/IconVerticalSolidList"/>
    <dgm:cxn modelId="{11611CA1-251D-4813-BADA-97DE820BC3AC}" type="presParOf" srcId="{D1D574F3-74FE-460F-B63A-32F159EACB27}" destId="{045B5875-9630-488B-99C2-2F98C3CB9E43}" srcOrd="1" destOrd="0" presId="urn:microsoft.com/office/officeart/2018/2/layout/IconVerticalSolidList"/>
    <dgm:cxn modelId="{B9CF63F2-7B8F-4045-BC32-04CD3DAA5DC0}" type="presParOf" srcId="{D1D574F3-74FE-460F-B63A-32F159EACB27}" destId="{398E5396-B597-41F1-AB20-D49CE0F39426}" srcOrd="2" destOrd="0" presId="urn:microsoft.com/office/officeart/2018/2/layout/IconVerticalSolidList"/>
    <dgm:cxn modelId="{88923E5E-696E-4742-9FC2-77A71AC34B55}" type="presParOf" srcId="{D1D574F3-74FE-460F-B63A-32F159EACB27}" destId="{06597C22-7C2B-47E0-81FA-30935CFDEAFE}" srcOrd="3" destOrd="0" presId="urn:microsoft.com/office/officeart/2018/2/layout/IconVerticalSolidList"/>
    <dgm:cxn modelId="{32DA30CA-F754-4349-9162-53C7589F0650}" type="presParOf" srcId="{808A3D82-8709-4882-9F55-BDD1BAF075D5}" destId="{9664CDE4-CF6C-4491-BF52-62D34BDC7C17}" srcOrd="5" destOrd="0" presId="urn:microsoft.com/office/officeart/2018/2/layout/IconVerticalSolidList"/>
    <dgm:cxn modelId="{208B2E87-5380-448F-8FC8-475EA018EC72}" type="presParOf" srcId="{808A3D82-8709-4882-9F55-BDD1BAF075D5}" destId="{9463AC04-B8A7-4F2C-B88E-E01C8F85F059}" srcOrd="6" destOrd="0" presId="urn:microsoft.com/office/officeart/2018/2/layout/IconVerticalSolidList"/>
    <dgm:cxn modelId="{932EF4DE-D230-4C8D-BA07-FEF435494E5B}" type="presParOf" srcId="{9463AC04-B8A7-4F2C-B88E-E01C8F85F059}" destId="{4C773BF2-7AF0-4C8E-9AF2-F5E69441ACF2}" srcOrd="0" destOrd="0" presId="urn:microsoft.com/office/officeart/2018/2/layout/IconVerticalSolidList"/>
    <dgm:cxn modelId="{DD67B481-277D-4EB0-AA42-C3A4E0BC0F79}" type="presParOf" srcId="{9463AC04-B8A7-4F2C-B88E-E01C8F85F059}" destId="{7E89E234-2963-4C5E-AEA8-FC71D0D6ED4A}" srcOrd="1" destOrd="0" presId="urn:microsoft.com/office/officeart/2018/2/layout/IconVerticalSolidList"/>
    <dgm:cxn modelId="{A0212737-B13C-4E9B-9FFE-452DC7194756}" type="presParOf" srcId="{9463AC04-B8A7-4F2C-B88E-E01C8F85F059}" destId="{92F9D40D-AC93-410F-9FD8-AE686C49CBA5}" srcOrd="2" destOrd="0" presId="urn:microsoft.com/office/officeart/2018/2/layout/IconVerticalSolidList"/>
    <dgm:cxn modelId="{F1446911-7EB5-4671-ABA5-A88CC586FADC}" type="presParOf" srcId="{9463AC04-B8A7-4F2C-B88E-E01C8F85F059}" destId="{EE8CBE7C-BF40-4893-9DA8-38A7D23E70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71581B-28AC-4B92-BC49-51AF6B8F55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5076D9-5C83-49AA-9384-FEB2F8F5E207}">
      <dgm:prSet custT="1"/>
      <dgm:spPr/>
      <dgm:t>
        <a:bodyPr/>
        <a:lstStyle/>
        <a:p>
          <a:r>
            <a:rPr lang="it-IT" sz="2000" b="1" i="0" baseline="0">
              <a:latin typeface="Calibri" panose="020F0502020204030204" pitchFamily="34" charset="0"/>
              <a:cs typeface="Calibri" panose="020F0502020204030204" pitchFamily="34" charset="0"/>
            </a:rPr>
            <a:t>Sensori hardware distribuiti:</a:t>
          </a:r>
          <a:br>
            <a:rPr lang="it-IT" sz="1800" b="0" i="0" baseline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baseline="0">
              <a:latin typeface="Calibri" panose="020F0502020204030204" pitchFamily="34" charset="0"/>
              <a:cs typeface="Calibri" panose="020F0502020204030204" pitchFamily="34" charset="0"/>
            </a:rPr>
            <a:t>Dispositivi installati lungo i corsi d’acqua, che rilevano periodicamente il livello. </a:t>
          </a:r>
        </a:p>
        <a:p>
          <a:r>
            <a:rPr lang="it-IT" sz="1800" b="0" i="0" baseline="0">
              <a:latin typeface="Calibri" panose="020F0502020204030204" pitchFamily="34" charset="0"/>
              <a:cs typeface="Calibri" panose="020F0502020204030204" pitchFamily="34" charset="0"/>
            </a:rPr>
            <a:t>Inviano i dati al sistema centrale tramite pacchetti UDP, scelti per la loro leggerezza e rapidità. 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D3ED7B-0491-40F9-88EB-B05B0F379673}" type="parTrans" cxnId="{323B3371-0A30-4EF4-9B5E-D026E2E126CF}">
      <dgm:prSet/>
      <dgm:spPr/>
      <dgm:t>
        <a:bodyPr/>
        <a:lstStyle/>
        <a:p>
          <a:endParaRPr lang="en-US"/>
        </a:p>
      </dgm:t>
    </dgm:pt>
    <dgm:pt modelId="{94E2BADE-9012-4BB9-B0B2-CA2D131C2836}" type="sibTrans" cxnId="{323B3371-0A30-4EF4-9B5E-D026E2E126CF}">
      <dgm:prSet/>
      <dgm:spPr/>
      <dgm:t>
        <a:bodyPr/>
        <a:lstStyle/>
        <a:p>
          <a:endParaRPr lang="en-US"/>
        </a:p>
      </dgm:t>
    </dgm:pt>
    <dgm:pt modelId="{6BB0D55D-D67B-4469-B971-E0EDF3602034}">
      <dgm:prSet custT="1"/>
      <dgm:spPr/>
      <dgm:t>
        <a:bodyPr/>
        <a:lstStyle/>
        <a:p>
          <a:r>
            <a:rPr lang="it-IT" sz="2000" b="1" i="0" baseline="0" dirty="0">
              <a:latin typeface="Calibri" panose="020F0502020204030204" pitchFamily="34" charset="0"/>
              <a:cs typeface="Calibri" panose="020F0502020204030204" pitchFamily="34" charset="0"/>
            </a:rPr>
            <a:t>Sistema esterno per l’analisi dei log:</a:t>
          </a:r>
          <a:br>
            <a:rPr lang="it-IT" sz="1800" b="0" i="0" baseline="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baseline="0" dirty="0">
              <a:latin typeface="Calibri" panose="020F0502020204030204" pitchFamily="34" charset="0"/>
              <a:cs typeface="Calibri" panose="020F0502020204030204" pitchFamily="34" charset="0"/>
            </a:rPr>
            <a:t>Tutte le operazioni rilevanti vengono tracciate tramite log, poi inviati a un sistema esterno specializzato nella loro analisi.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28FEC4-1F4C-4C83-8401-74E762222DE3}" type="parTrans" cxnId="{7EE99F7E-109D-4B85-B242-911776C27463}">
      <dgm:prSet/>
      <dgm:spPr/>
      <dgm:t>
        <a:bodyPr/>
        <a:lstStyle/>
        <a:p>
          <a:endParaRPr lang="en-US"/>
        </a:p>
      </dgm:t>
    </dgm:pt>
    <dgm:pt modelId="{E94007E3-A5E2-45D9-A781-AB75A0EAB5C7}" type="sibTrans" cxnId="{7EE99F7E-109D-4B85-B242-911776C27463}">
      <dgm:prSet/>
      <dgm:spPr/>
      <dgm:t>
        <a:bodyPr/>
        <a:lstStyle/>
        <a:p>
          <a:endParaRPr lang="en-US"/>
        </a:p>
      </dgm:t>
    </dgm:pt>
    <dgm:pt modelId="{DD0CE6F7-7918-4F36-B04D-F9E19D6BF853}">
      <dgm:prSet custT="1"/>
      <dgm:spPr/>
      <dgm:t>
        <a:bodyPr/>
        <a:lstStyle/>
        <a:p>
          <a:r>
            <a:rPr lang="it-IT" sz="2000" b="1" i="0" baseline="0">
              <a:latin typeface="Calibri" panose="020F0502020204030204" pitchFamily="34" charset="0"/>
              <a:cs typeface="Calibri" panose="020F0502020204030204" pitchFamily="34" charset="0"/>
            </a:rPr>
            <a:t>Invio delle notifiche agli utenti</a:t>
          </a:r>
          <a:br>
            <a:rPr lang="it-IT" sz="1800" b="0" i="0" baseline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baseline="0">
              <a:latin typeface="Calibri" panose="020F0502020204030204" pitchFamily="34" charset="0"/>
              <a:cs typeface="Calibri" panose="020F0502020204030204" pitchFamily="34" charset="0"/>
            </a:rPr>
            <a:t>Quando il sistema rileva una condizione critica, invia allerte via SMS agli utenti, tecnologia scelta per la sua diffusione sul territorio e indipendenza da connessioni a Internet.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FC8EA6-2775-4173-9C35-3D062654DB28}" type="parTrans" cxnId="{56FC0253-12FA-414D-9FF4-3D993FBA1C4B}">
      <dgm:prSet/>
      <dgm:spPr/>
      <dgm:t>
        <a:bodyPr/>
        <a:lstStyle/>
        <a:p>
          <a:endParaRPr lang="en-US"/>
        </a:p>
      </dgm:t>
    </dgm:pt>
    <dgm:pt modelId="{BCEE6437-C19B-49C1-BF95-142F5E09539B}" type="sibTrans" cxnId="{56FC0253-12FA-414D-9FF4-3D993FBA1C4B}">
      <dgm:prSet/>
      <dgm:spPr/>
      <dgm:t>
        <a:bodyPr/>
        <a:lstStyle/>
        <a:p>
          <a:endParaRPr lang="en-US"/>
        </a:p>
      </dgm:t>
    </dgm:pt>
    <dgm:pt modelId="{55BB2FF2-27F5-41F5-9508-AF8228367FE9}" type="pres">
      <dgm:prSet presAssocID="{8F71581B-28AC-4B92-BC49-51AF6B8F55D4}" presName="root" presStyleCnt="0">
        <dgm:presLayoutVars>
          <dgm:dir/>
          <dgm:resizeHandles val="exact"/>
        </dgm:presLayoutVars>
      </dgm:prSet>
      <dgm:spPr/>
    </dgm:pt>
    <dgm:pt modelId="{57A692E0-5EA1-4AAA-AC77-6E58AD65F3E9}" type="pres">
      <dgm:prSet presAssocID="{1A5076D9-5C83-49AA-9384-FEB2F8F5E207}" presName="compNode" presStyleCnt="0"/>
      <dgm:spPr/>
    </dgm:pt>
    <dgm:pt modelId="{75B96FE7-3514-454C-9B03-92C3DB573015}" type="pres">
      <dgm:prSet presAssocID="{1A5076D9-5C83-49AA-9384-FEB2F8F5E207}" presName="bgRect" presStyleLbl="bgShp" presStyleIdx="0" presStyleCnt="3"/>
      <dgm:spPr/>
    </dgm:pt>
    <dgm:pt modelId="{04F0351B-8851-449C-960A-00BDB77392E7}" type="pres">
      <dgm:prSet presAssocID="{1A5076D9-5C83-49AA-9384-FEB2F8F5E2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e con riempimento a tinta unita"/>
        </a:ext>
      </dgm:extLst>
    </dgm:pt>
    <dgm:pt modelId="{6824489E-52ED-4ABF-A725-AF04CA846E4B}" type="pres">
      <dgm:prSet presAssocID="{1A5076D9-5C83-49AA-9384-FEB2F8F5E207}" presName="spaceRect" presStyleCnt="0"/>
      <dgm:spPr/>
    </dgm:pt>
    <dgm:pt modelId="{D24763B8-D962-4CA6-8DF1-071795C979EF}" type="pres">
      <dgm:prSet presAssocID="{1A5076D9-5C83-49AA-9384-FEB2F8F5E207}" presName="parTx" presStyleLbl="revTx" presStyleIdx="0" presStyleCnt="3" custScaleX="105065">
        <dgm:presLayoutVars>
          <dgm:chMax val="0"/>
          <dgm:chPref val="0"/>
        </dgm:presLayoutVars>
      </dgm:prSet>
      <dgm:spPr/>
    </dgm:pt>
    <dgm:pt modelId="{C59C68A4-7DEE-4FF6-92CA-FA87143D48E9}" type="pres">
      <dgm:prSet presAssocID="{94E2BADE-9012-4BB9-B0B2-CA2D131C2836}" presName="sibTrans" presStyleCnt="0"/>
      <dgm:spPr/>
    </dgm:pt>
    <dgm:pt modelId="{02D48C46-0FFD-492B-9E1E-80496D80D887}" type="pres">
      <dgm:prSet presAssocID="{6BB0D55D-D67B-4469-B971-E0EDF3602034}" presName="compNode" presStyleCnt="0"/>
      <dgm:spPr/>
    </dgm:pt>
    <dgm:pt modelId="{0C0A723E-B1B8-4D6E-965F-C7F59524BAA9}" type="pres">
      <dgm:prSet presAssocID="{6BB0D55D-D67B-4469-B971-E0EDF3602034}" presName="bgRect" presStyleLbl="bgShp" presStyleIdx="1" presStyleCnt="3"/>
      <dgm:spPr/>
    </dgm:pt>
    <dgm:pt modelId="{C430F41B-268B-4CFE-BA5C-0694D4314759}" type="pres">
      <dgm:prSet presAssocID="{6BB0D55D-D67B-4469-B971-E0EDF3602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 con riempimento a tinta unita"/>
        </a:ext>
      </dgm:extLst>
    </dgm:pt>
    <dgm:pt modelId="{AFBBD5B1-92EA-4280-B330-C0BC964F277E}" type="pres">
      <dgm:prSet presAssocID="{6BB0D55D-D67B-4469-B971-E0EDF3602034}" presName="spaceRect" presStyleCnt="0"/>
      <dgm:spPr/>
    </dgm:pt>
    <dgm:pt modelId="{C4F83205-EDB6-4B9F-BC55-437628D627CC}" type="pres">
      <dgm:prSet presAssocID="{6BB0D55D-D67B-4469-B971-E0EDF3602034}" presName="parTx" presStyleLbl="revTx" presStyleIdx="1" presStyleCnt="3" custScaleX="108351">
        <dgm:presLayoutVars>
          <dgm:chMax val="0"/>
          <dgm:chPref val="0"/>
        </dgm:presLayoutVars>
      </dgm:prSet>
      <dgm:spPr/>
    </dgm:pt>
    <dgm:pt modelId="{D4CBAFAF-5E94-4E44-88F0-5696E0E0E2CE}" type="pres">
      <dgm:prSet presAssocID="{E94007E3-A5E2-45D9-A781-AB75A0EAB5C7}" presName="sibTrans" presStyleCnt="0"/>
      <dgm:spPr/>
    </dgm:pt>
    <dgm:pt modelId="{7DED8E8B-22F4-4FE5-8CDC-E6487AB697A7}" type="pres">
      <dgm:prSet presAssocID="{DD0CE6F7-7918-4F36-B04D-F9E19D6BF853}" presName="compNode" presStyleCnt="0"/>
      <dgm:spPr/>
    </dgm:pt>
    <dgm:pt modelId="{770D7F5A-0362-49D1-BCB5-242F26F9AE6D}" type="pres">
      <dgm:prSet presAssocID="{DD0CE6F7-7918-4F36-B04D-F9E19D6BF853}" presName="bgRect" presStyleLbl="bgShp" presStyleIdx="2" presStyleCnt="3"/>
      <dgm:spPr/>
    </dgm:pt>
    <dgm:pt modelId="{8475554D-752C-4300-99F1-B28A1B00F18D}" type="pres">
      <dgm:prSet presAssocID="{DD0CE6F7-7918-4F36-B04D-F9E19D6BF8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417DFA51-BCB9-4BA8-8473-FAB6960F8DBB}" type="pres">
      <dgm:prSet presAssocID="{DD0CE6F7-7918-4F36-B04D-F9E19D6BF853}" presName="spaceRect" presStyleCnt="0"/>
      <dgm:spPr/>
    </dgm:pt>
    <dgm:pt modelId="{C4363700-4143-45CE-9ECF-003FCB393D60}" type="pres">
      <dgm:prSet presAssocID="{DD0CE6F7-7918-4F36-B04D-F9E19D6BF85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D60A3B-FCA7-4738-9997-B861F239643B}" type="presOf" srcId="{8F71581B-28AC-4B92-BC49-51AF6B8F55D4}" destId="{55BB2FF2-27F5-41F5-9508-AF8228367FE9}" srcOrd="0" destOrd="0" presId="urn:microsoft.com/office/officeart/2018/2/layout/IconVerticalSolidList"/>
    <dgm:cxn modelId="{323B3371-0A30-4EF4-9B5E-D026E2E126CF}" srcId="{8F71581B-28AC-4B92-BC49-51AF6B8F55D4}" destId="{1A5076D9-5C83-49AA-9384-FEB2F8F5E207}" srcOrd="0" destOrd="0" parTransId="{82D3ED7B-0491-40F9-88EB-B05B0F379673}" sibTransId="{94E2BADE-9012-4BB9-B0B2-CA2D131C2836}"/>
    <dgm:cxn modelId="{56FC0253-12FA-414D-9FF4-3D993FBA1C4B}" srcId="{8F71581B-28AC-4B92-BC49-51AF6B8F55D4}" destId="{DD0CE6F7-7918-4F36-B04D-F9E19D6BF853}" srcOrd="2" destOrd="0" parTransId="{8BFC8EA6-2775-4173-9C35-3D062654DB28}" sibTransId="{BCEE6437-C19B-49C1-BF95-142F5E09539B}"/>
    <dgm:cxn modelId="{7EE99F7E-109D-4B85-B242-911776C27463}" srcId="{8F71581B-28AC-4B92-BC49-51AF6B8F55D4}" destId="{6BB0D55D-D67B-4469-B971-E0EDF3602034}" srcOrd="1" destOrd="0" parTransId="{E028FEC4-1F4C-4C83-8401-74E762222DE3}" sibTransId="{E94007E3-A5E2-45D9-A781-AB75A0EAB5C7}"/>
    <dgm:cxn modelId="{4D017581-43D0-406F-BFF9-84D1DD835816}" type="presOf" srcId="{6BB0D55D-D67B-4469-B971-E0EDF3602034}" destId="{C4F83205-EDB6-4B9F-BC55-437628D627CC}" srcOrd="0" destOrd="0" presId="urn:microsoft.com/office/officeart/2018/2/layout/IconVerticalSolidList"/>
    <dgm:cxn modelId="{25AF428A-9E0D-48CB-9B10-B78A9E137A78}" type="presOf" srcId="{1A5076D9-5C83-49AA-9384-FEB2F8F5E207}" destId="{D24763B8-D962-4CA6-8DF1-071795C979EF}" srcOrd="0" destOrd="0" presId="urn:microsoft.com/office/officeart/2018/2/layout/IconVerticalSolidList"/>
    <dgm:cxn modelId="{7CA3E594-7F89-4FC1-9184-091C47565B97}" type="presOf" srcId="{DD0CE6F7-7918-4F36-B04D-F9E19D6BF853}" destId="{C4363700-4143-45CE-9ECF-003FCB393D60}" srcOrd="0" destOrd="0" presId="urn:microsoft.com/office/officeart/2018/2/layout/IconVerticalSolidList"/>
    <dgm:cxn modelId="{44F59F94-DFFB-4201-B315-0DAAD9F98A2B}" type="presParOf" srcId="{55BB2FF2-27F5-41F5-9508-AF8228367FE9}" destId="{57A692E0-5EA1-4AAA-AC77-6E58AD65F3E9}" srcOrd="0" destOrd="0" presId="urn:microsoft.com/office/officeart/2018/2/layout/IconVerticalSolidList"/>
    <dgm:cxn modelId="{40C0E4D9-1493-4B9D-AE2C-5C1C35BDF303}" type="presParOf" srcId="{57A692E0-5EA1-4AAA-AC77-6E58AD65F3E9}" destId="{75B96FE7-3514-454C-9B03-92C3DB573015}" srcOrd="0" destOrd="0" presId="urn:microsoft.com/office/officeart/2018/2/layout/IconVerticalSolidList"/>
    <dgm:cxn modelId="{5EA5381E-5084-4A50-8579-B6B06515971F}" type="presParOf" srcId="{57A692E0-5EA1-4AAA-AC77-6E58AD65F3E9}" destId="{04F0351B-8851-449C-960A-00BDB77392E7}" srcOrd="1" destOrd="0" presId="urn:microsoft.com/office/officeart/2018/2/layout/IconVerticalSolidList"/>
    <dgm:cxn modelId="{66B7D369-B83E-4FD4-B9AB-A9011A026A6D}" type="presParOf" srcId="{57A692E0-5EA1-4AAA-AC77-6E58AD65F3E9}" destId="{6824489E-52ED-4ABF-A725-AF04CA846E4B}" srcOrd="2" destOrd="0" presId="urn:microsoft.com/office/officeart/2018/2/layout/IconVerticalSolidList"/>
    <dgm:cxn modelId="{D9C3959C-474D-4F4A-B520-30EB21233BE8}" type="presParOf" srcId="{57A692E0-5EA1-4AAA-AC77-6E58AD65F3E9}" destId="{D24763B8-D962-4CA6-8DF1-071795C979EF}" srcOrd="3" destOrd="0" presId="urn:microsoft.com/office/officeart/2018/2/layout/IconVerticalSolidList"/>
    <dgm:cxn modelId="{277F68F9-C171-46C1-AB6E-E4BB44E5F84A}" type="presParOf" srcId="{55BB2FF2-27F5-41F5-9508-AF8228367FE9}" destId="{C59C68A4-7DEE-4FF6-92CA-FA87143D48E9}" srcOrd="1" destOrd="0" presId="urn:microsoft.com/office/officeart/2018/2/layout/IconVerticalSolidList"/>
    <dgm:cxn modelId="{6ED363B4-6F8A-4581-A8DA-659ECCC39D58}" type="presParOf" srcId="{55BB2FF2-27F5-41F5-9508-AF8228367FE9}" destId="{02D48C46-0FFD-492B-9E1E-80496D80D887}" srcOrd="2" destOrd="0" presId="urn:microsoft.com/office/officeart/2018/2/layout/IconVerticalSolidList"/>
    <dgm:cxn modelId="{B2DE3E1B-8E30-4FBC-AE04-09876E11800C}" type="presParOf" srcId="{02D48C46-0FFD-492B-9E1E-80496D80D887}" destId="{0C0A723E-B1B8-4D6E-965F-C7F59524BAA9}" srcOrd="0" destOrd="0" presId="urn:microsoft.com/office/officeart/2018/2/layout/IconVerticalSolidList"/>
    <dgm:cxn modelId="{EF9D058E-F4F1-4F26-BA4E-B72971A19B93}" type="presParOf" srcId="{02D48C46-0FFD-492B-9E1E-80496D80D887}" destId="{C430F41B-268B-4CFE-BA5C-0694D4314759}" srcOrd="1" destOrd="0" presId="urn:microsoft.com/office/officeart/2018/2/layout/IconVerticalSolidList"/>
    <dgm:cxn modelId="{30EC1152-4FD9-425C-B631-D7DF54716B4E}" type="presParOf" srcId="{02D48C46-0FFD-492B-9E1E-80496D80D887}" destId="{AFBBD5B1-92EA-4280-B330-C0BC964F277E}" srcOrd="2" destOrd="0" presId="urn:microsoft.com/office/officeart/2018/2/layout/IconVerticalSolidList"/>
    <dgm:cxn modelId="{886E2E29-4FCF-4BE0-844D-DC878D188CF8}" type="presParOf" srcId="{02D48C46-0FFD-492B-9E1E-80496D80D887}" destId="{C4F83205-EDB6-4B9F-BC55-437628D627CC}" srcOrd="3" destOrd="0" presId="urn:microsoft.com/office/officeart/2018/2/layout/IconVerticalSolidList"/>
    <dgm:cxn modelId="{EED1044D-2659-4E6F-89A0-B46F6332E6BB}" type="presParOf" srcId="{55BB2FF2-27F5-41F5-9508-AF8228367FE9}" destId="{D4CBAFAF-5E94-4E44-88F0-5696E0E0E2CE}" srcOrd="3" destOrd="0" presId="urn:microsoft.com/office/officeart/2018/2/layout/IconVerticalSolidList"/>
    <dgm:cxn modelId="{84D6B242-82DF-4367-A3D2-D0EA1276CF96}" type="presParOf" srcId="{55BB2FF2-27F5-41F5-9508-AF8228367FE9}" destId="{7DED8E8B-22F4-4FE5-8CDC-E6487AB697A7}" srcOrd="4" destOrd="0" presId="urn:microsoft.com/office/officeart/2018/2/layout/IconVerticalSolidList"/>
    <dgm:cxn modelId="{81247942-3A77-4B3B-BCB4-8ED596F9DE27}" type="presParOf" srcId="{7DED8E8B-22F4-4FE5-8CDC-E6487AB697A7}" destId="{770D7F5A-0362-49D1-BCB5-242F26F9AE6D}" srcOrd="0" destOrd="0" presId="urn:microsoft.com/office/officeart/2018/2/layout/IconVerticalSolidList"/>
    <dgm:cxn modelId="{BF086507-C7A2-43E7-A77E-2C5C90EF7070}" type="presParOf" srcId="{7DED8E8B-22F4-4FE5-8CDC-E6487AB697A7}" destId="{8475554D-752C-4300-99F1-B28A1B00F18D}" srcOrd="1" destOrd="0" presId="urn:microsoft.com/office/officeart/2018/2/layout/IconVerticalSolidList"/>
    <dgm:cxn modelId="{DC51AFDF-13C6-4F42-8955-934F321A5AD6}" type="presParOf" srcId="{7DED8E8B-22F4-4FE5-8CDC-E6487AB697A7}" destId="{417DFA51-BCB9-4BA8-8473-FAB6960F8DBB}" srcOrd="2" destOrd="0" presId="urn:microsoft.com/office/officeart/2018/2/layout/IconVerticalSolidList"/>
    <dgm:cxn modelId="{63AE17D1-19B9-4090-A2FA-EE7C1CF0F407}" type="presParOf" srcId="{7DED8E8B-22F4-4FE5-8CDC-E6487AB697A7}" destId="{C4363700-4143-45CE-9ECF-003FCB393D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468CF-AF41-4CC0-9FC4-D73FA92F55BE}">
      <dsp:nvSpPr>
        <dsp:cNvPr id="0" name=""/>
        <dsp:cNvSpPr/>
      </dsp:nvSpPr>
      <dsp:spPr>
        <a:xfrm>
          <a:off x="0" y="1786"/>
          <a:ext cx="10672619" cy="905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49867-E43E-480B-9366-8421C17854F4}">
      <dsp:nvSpPr>
        <dsp:cNvPr id="0" name=""/>
        <dsp:cNvSpPr/>
      </dsp:nvSpPr>
      <dsp:spPr>
        <a:xfrm>
          <a:off x="273915" y="205525"/>
          <a:ext cx="498027" cy="498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64CEA-16C4-4D90-8FED-E92D32C285AB}">
      <dsp:nvSpPr>
        <dsp:cNvPr id="0" name=""/>
        <dsp:cNvSpPr/>
      </dsp:nvSpPr>
      <dsp:spPr>
        <a:xfrm>
          <a:off x="1045857" y="1786"/>
          <a:ext cx="9626761" cy="905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3" tIns="95833" rIns="95833" bIns="95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Calibri" panose="020F0502020204030204" pitchFamily="34" charset="0"/>
              <a:cs typeface="Calibri" panose="020F0502020204030204" pitchFamily="34" charset="0"/>
            </a:rPr>
            <a:t>Il software monitora e registra dati relativi ai livelli dei corsi d’acqua.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5857" y="1786"/>
        <a:ext cx="9626761" cy="905504"/>
      </dsp:txXfrm>
    </dsp:sp>
    <dsp:sp modelId="{8B7433F4-A25C-43EA-9CBD-CCF6CCED420A}">
      <dsp:nvSpPr>
        <dsp:cNvPr id="0" name=""/>
        <dsp:cNvSpPr/>
      </dsp:nvSpPr>
      <dsp:spPr>
        <a:xfrm>
          <a:off x="0" y="1133666"/>
          <a:ext cx="10672619" cy="905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A4440-9E76-4E6D-9A01-0CDBEF9E27B7}">
      <dsp:nvSpPr>
        <dsp:cNvPr id="0" name=""/>
        <dsp:cNvSpPr/>
      </dsp:nvSpPr>
      <dsp:spPr>
        <a:xfrm>
          <a:off x="273915" y="1337405"/>
          <a:ext cx="498027" cy="4980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BB1AE-4E1B-46DD-882C-E5588F679AD7}">
      <dsp:nvSpPr>
        <dsp:cNvPr id="0" name=""/>
        <dsp:cNvSpPr/>
      </dsp:nvSpPr>
      <dsp:spPr>
        <a:xfrm>
          <a:off x="1045857" y="1133666"/>
          <a:ext cx="9626761" cy="905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3" tIns="95833" rIns="95833" bIns="95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Calibri" panose="020F0502020204030204" pitchFamily="34" charset="0"/>
              <a:cs typeface="Calibri" panose="020F0502020204030204" pitchFamily="34" charset="0"/>
            </a:rPr>
            <a:t>La rete, a progettazione aperta e scalabile, consente la raccolta e la visualizzazione in tempo reale dei dati rilevati da ciascun nodo.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5857" y="1133666"/>
        <a:ext cx="9626761" cy="905504"/>
      </dsp:txXfrm>
    </dsp:sp>
    <dsp:sp modelId="{FECA0655-8982-4EA2-B3D4-7F0D08946043}">
      <dsp:nvSpPr>
        <dsp:cNvPr id="0" name=""/>
        <dsp:cNvSpPr/>
      </dsp:nvSpPr>
      <dsp:spPr>
        <a:xfrm>
          <a:off x="0" y="2265547"/>
          <a:ext cx="10672619" cy="905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5875-9630-488B-99C2-2F98C3CB9E43}">
      <dsp:nvSpPr>
        <dsp:cNvPr id="0" name=""/>
        <dsp:cNvSpPr/>
      </dsp:nvSpPr>
      <dsp:spPr>
        <a:xfrm>
          <a:off x="273915" y="2469285"/>
          <a:ext cx="498027" cy="4980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97C22-7C2B-47E0-81FA-30935CFDEAFE}">
      <dsp:nvSpPr>
        <dsp:cNvPr id="0" name=""/>
        <dsp:cNvSpPr/>
      </dsp:nvSpPr>
      <dsp:spPr>
        <a:xfrm>
          <a:off x="1045857" y="2265547"/>
          <a:ext cx="9626761" cy="905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3" tIns="95833" rIns="95833" bIns="95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Calibri" panose="020F0502020204030204" pitchFamily="34" charset="0"/>
              <a:cs typeface="Calibri" panose="020F0502020204030204" pitchFamily="34" charset="0"/>
            </a:rPr>
            <a:t>Realizzata attraverso un rete di sensori che invia misurazioni continue e frequenti al sistema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5857" y="2265547"/>
        <a:ext cx="9626761" cy="905504"/>
      </dsp:txXfrm>
    </dsp:sp>
    <dsp:sp modelId="{4C773BF2-7AF0-4C8E-9AF2-F5E69441ACF2}">
      <dsp:nvSpPr>
        <dsp:cNvPr id="0" name=""/>
        <dsp:cNvSpPr/>
      </dsp:nvSpPr>
      <dsp:spPr>
        <a:xfrm>
          <a:off x="0" y="3397427"/>
          <a:ext cx="10672619" cy="905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9E234-2963-4C5E-AEA8-FC71D0D6ED4A}">
      <dsp:nvSpPr>
        <dsp:cNvPr id="0" name=""/>
        <dsp:cNvSpPr/>
      </dsp:nvSpPr>
      <dsp:spPr>
        <a:xfrm>
          <a:off x="273915" y="3601165"/>
          <a:ext cx="498027" cy="4980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CBE7C-BF40-4893-9DA8-38A7D23E708C}">
      <dsp:nvSpPr>
        <dsp:cNvPr id="0" name=""/>
        <dsp:cNvSpPr/>
      </dsp:nvSpPr>
      <dsp:spPr>
        <a:xfrm>
          <a:off x="1045857" y="3397427"/>
          <a:ext cx="9626761" cy="905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3" tIns="95833" rIns="95833" bIns="958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latin typeface="Calibri" panose="020F0502020204030204" pitchFamily="34" charset="0"/>
              <a:cs typeface="Calibri" panose="020F0502020204030204" pitchFamily="34" charset="0"/>
            </a:rPr>
            <a:t>Sono previste allerte se il livello di un fiume supera specifiche soglie, per mettere in guardia i residenti delle zone a rischio</a:t>
          </a:r>
          <a:endParaRPr lang="en-U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45857" y="3397427"/>
        <a:ext cx="9626761" cy="905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96FE7-3514-454C-9B03-92C3DB573015}">
      <dsp:nvSpPr>
        <dsp:cNvPr id="0" name=""/>
        <dsp:cNvSpPr/>
      </dsp:nvSpPr>
      <dsp:spPr>
        <a:xfrm>
          <a:off x="-60920" y="11371"/>
          <a:ext cx="6915150" cy="17258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0351B-8851-449C-960A-00BDB77392E7}">
      <dsp:nvSpPr>
        <dsp:cNvPr id="0" name=""/>
        <dsp:cNvSpPr/>
      </dsp:nvSpPr>
      <dsp:spPr>
        <a:xfrm>
          <a:off x="461160" y="399696"/>
          <a:ext cx="951095" cy="9492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763B8-D962-4CA6-8DF1-071795C979EF}">
      <dsp:nvSpPr>
        <dsp:cNvPr id="0" name=""/>
        <dsp:cNvSpPr/>
      </dsp:nvSpPr>
      <dsp:spPr>
        <a:xfrm>
          <a:off x="1811772" y="11371"/>
          <a:ext cx="5084782" cy="1727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5" tIns="182835" rIns="182835" bIns="18283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Sensori hardware distribuiti:</a:t>
          </a:r>
          <a:br>
            <a:rPr lang="it-IT" sz="1800" b="0" i="0" kern="1200" baseline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Dispositivi installati lungo i corsi d’acqua, che rilevano periodicamente il livello.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Inviano i dati al sistema centrale tramite pacchetti UDP, scelti per la loro leggerezza e rapidità. 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11772" y="11371"/>
        <a:ext cx="5084782" cy="1727575"/>
      </dsp:txXfrm>
    </dsp:sp>
    <dsp:sp modelId="{0C0A723E-B1B8-4D6E-965F-C7F59524BAA9}">
      <dsp:nvSpPr>
        <dsp:cNvPr id="0" name=""/>
        <dsp:cNvSpPr/>
      </dsp:nvSpPr>
      <dsp:spPr>
        <a:xfrm>
          <a:off x="-60920" y="2157753"/>
          <a:ext cx="6915150" cy="1725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0F41B-268B-4CFE-BA5C-0694D4314759}">
      <dsp:nvSpPr>
        <dsp:cNvPr id="0" name=""/>
        <dsp:cNvSpPr/>
      </dsp:nvSpPr>
      <dsp:spPr>
        <a:xfrm>
          <a:off x="461160" y="2546078"/>
          <a:ext cx="951095" cy="9492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83205-EDB6-4B9F-BC55-437628D627CC}">
      <dsp:nvSpPr>
        <dsp:cNvPr id="0" name=""/>
        <dsp:cNvSpPr/>
      </dsp:nvSpPr>
      <dsp:spPr>
        <a:xfrm>
          <a:off x="1732257" y="2157753"/>
          <a:ext cx="5243813" cy="1727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5" tIns="182835" rIns="182835" bIns="18283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Sistema esterno per l’analisi dei log:</a:t>
          </a:r>
          <a:br>
            <a:rPr lang="it-IT" sz="18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Tutte le operazioni rilevanti vengono tracciate tramite log, poi inviati a un sistema esterno specializzato nella loro analisi.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32257" y="2157753"/>
        <a:ext cx="5243813" cy="1727575"/>
      </dsp:txXfrm>
    </dsp:sp>
    <dsp:sp modelId="{770D7F5A-0362-49D1-BCB5-242F26F9AE6D}">
      <dsp:nvSpPr>
        <dsp:cNvPr id="0" name=""/>
        <dsp:cNvSpPr/>
      </dsp:nvSpPr>
      <dsp:spPr>
        <a:xfrm>
          <a:off x="-60920" y="4304135"/>
          <a:ext cx="6915150" cy="17258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5554D-752C-4300-99F1-B28A1B00F18D}">
      <dsp:nvSpPr>
        <dsp:cNvPr id="0" name=""/>
        <dsp:cNvSpPr/>
      </dsp:nvSpPr>
      <dsp:spPr>
        <a:xfrm>
          <a:off x="461160" y="4692460"/>
          <a:ext cx="951095" cy="9492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63700-4143-45CE-9ECF-003FCB393D60}">
      <dsp:nvSpPr>
        <dsp:cNvPr id="0" name=""/>
        <dsp:cNvSpPr/>
      </dsp:nvSpPr>
      <dsp:spPr>
        <a:xfrm>
          <a:off x="1934337" y="4304135"/>
          <a:ext cx="4839654" cy="1727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35" tIns="182835" rIns="182835" bIns="18283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kern="1200" baseline="0">
              <a:latin typeface="Calibri" panose="020F0502020204030204" pitchFamily="34" charset="0"/>
              <a:cs typeface="Calibri" panose="020F0502020204030204" pitchFamily="34" charset="0"/>
            </a:rPr>
            <a:t>Invio delle notifiche agli utenti</a:t>
          </a:r>
          <a:br>
            <a:rPr lang="it-IT" sz="1800" b="0" i="0" kern="1200" baseline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it-IT" sz="1800" b="0" i="0" kern="1200" baseline="0">
              <a:latin typeface="Calibri" panose="020F0502020204030204" pitchFamily="34" charset="0"/>
              <a:cs typeface="Calibri" panose="020F0502020204030204" pitchFamily="34" charset="0"/>
            </a:rPr>
            <a:t>Quando il sistema rileva una condizione critica, invia allerte via SMS agli utenti, tecnologia scelta per la sua diffusione sul territorio e indipendenza da connessioni a Internet.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934337" y="4304135"/>
        <a:ext cx="4839654" cy="1727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13/07/2025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13/07/2025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80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743D-8341-934D-1C28-7D2C218C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6D9D861-A9F5-C64D-C7F5-B8198B037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870398-31C6-FD22-1B9C-6A09C3269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AF4FF-7A37-1204-E56C-E2BF51C06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07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13/07/2025</a:t>
            </a:fld>
            <a:endParaRPr lang="it-IT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8801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942180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693485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60979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327E91-20FF-43F1-A337-75953C73E7D7}" type="datetime1">
              <a:rPr lang="it-IT" noProof="0" smtClean="0"/>
              <a:t>13/07/2025</a:t>
            </a:fld>
            <a:endParaRPr lang="it-IT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50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79569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88382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D572E4-8572-44CF-B6FA-B15ECB2B0691}" type="datetime1">
              <a:rPr lang="it-IT" noProof="0" smtClean="0"/>
              <a:t>13/07/2025</a:t>
            </a:fld>
            <a:endParaRPr lang="it-IT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19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8647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401482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D3F07A8F-C5D3-4128-B052-E864993A59CE}" type="datetime1">
              <a:rPr lang="it-IT" noProof="0" smtClean="0"/>
              <a:t>13/07/2025</a:t>
            </a:fld>
            <a:endParaRPr lang="it-IT" noProof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17722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13/07/2025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2549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ydroalert.i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aerea di un fiume che scorre in una foresta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5C3303-3A3E-4C2A-26C8-C774D6B16947}"/>
              </a:ext>
            </a:extLst>
          </p:cNvPr>
          <p:cNvSpPr txBox="1"/>
          <p:nvPr/>
        </p:nvSpPr>
        <p:spPr>
          <a:xfrm>
            <a:off x="593193" y="804962"/>
            <a:ext cx="6977487" cy="188769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8000" b="1" kern="100" dirty="0" err="1">
                <a:ln w="12700" cap="flat" cmpd="sng" algn="ctr">
                  <a:solidFill>
                    <a:srgbClr val="0F9ED5"/>
                  </a:solidFill>
                  <a:prstDash val="solid"/>
                  <a:round/>
                </a:ln>
                <a:gradFill>
                  <a:gsLst>
                    <a:gs pos="0">
                      <a:srgbClr val="0F9ED5"/>
                    </a:gs>
                    <a:gs pos="4000">
                      <a:srgbClr val="61CBF4"/>
                    </a:gs>
                    <a:gs pos="87000">
                      <a:srgbClr val="CAEEFB"/>
                    </a:gs>
                  </a:gsLst>
                  <a:lin ang="5400000" scaled="0"/>
                </a:gra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HydroAlert</a:t>
            </a:r>
            <a:endParaRPr lang="it-IT" sz="8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7D7271-E885-28D8-6AEF-29227BD32BAB}"/>
              </a:ext>
            </a:extLst>
          </p:cNvPr>
          <p:cNvSpPr txBox="1"/>
          <p:nvPr/>
        </p:nvSpPr>
        <p:spPr>
          <a:xfrm>
            <a:off x="8991796" y="5034063"/>
            <a:ext cx="352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Mirko Tonelli, </a:t>
            </a:r>
          </a:p>
          <a:p>
            <a:r>
              <a:rPr lang="it-IT" sz="24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Nicola Gramegna, </a:t>
            </a:r>
          </a:p>
          <a:p>
            <a:r>
              <a:rPr lang="it-IT" sz="24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Alessandro Querze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E0827-FC05-8709-7AE3-AB417A7D6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3D4806-7343-0477-0C7C-31A4B818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1351169"/>
            <a:ext cx="4205568" cy="17324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Progettazione</a:t>
            </a:r>
            <a:b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architetturale</a:t>
            </a:r>
            <a:endParaRPr lang="en-US" sz="6100" b="1" kern="1200" spc="-120" baseline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7D76F6-7BB7-659A-D49B-DCEAD497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7" y="3662127"/>
            <a:ext cx="4141559" cy="1645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Client/Server a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livelli</a:t>
            </a:r>
            <a:r>
              <a:rPr lang="en-US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it-IT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L1 – Client</a:t>
            </a:r>
          </a:p>
          <a:p>
            <a:r>
              <a:rPr lang="it-IT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L2 - Server</a:t>
            </a:r>
          </a:p>
          <a:p>
            <a:r>
              <a:rPr lang="it-IT" sz="1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L3 - Persistenza</a:t>
            </a:r>
            <a:endParaRPr lang="en-US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9DECF2-21E0-7701-F159-EEAF38BE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85" y="1127433"/>
            <a:ext cx="6222154" cy="45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B7395-48E1-FD9B-DF75-03C48558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2BFFD5-490F-4B45-91F2-6B826FBAD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rgbClr val="5B4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5F07F79-D2A6-EACB-4797-AFE5B0CB0438}"/>
              </a:ext>
            </a:extLst>
          </p:cNvPr>
          <p:cNvSpPr/>
          <p:nvPr/>
        </p:nvSpPr>
        <p:spPr>
          <a:xfrm>
            <a:off x="0" y="4212707"/>
            <a:ext cx="12192000" cy="2645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9D25F3-4BB0-40A5-EF33-F88286A7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3" y="4544813"/>
            <a:ext cx="4843555" cy="180765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it-IT" sz="4800" dirty="0">
                <a:solidFill>
                  <a:srgbClr val="FFFFFF"/>
                </a:solidFill>
              </a:rPr>
              <a:t>Scelte tecnologiche e deployment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5477543-431F-6769-6194-939758B5749F}"/>
              </a:ext>
            </a:extLst>
          </p:cNvPr>
          <p:cNvSpPr/>
          <p:nvPr/>
        </p:nvSpPr>
        <p:spPr>
          <a:xfrm>
            <a:off x="0" y="0"/>
            <a:ext cx="12192000" cy="4212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6CF9A5-BEA4-4284-A8B5-D033E5B4B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6175" y="4900003"/>
            <a:ext cx="0" cy="109728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7EEBA969-6306-A10C-9C1A-E4DFE5B51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263" y="4753061"/>
            <a:ext cx="5334382" cy="1816169"/>
          </a:xfrm>
        </p:spPr>
        <p:txBody>
          <a:bodyPr anchor="ctr">
            <a:normAutofit/>
          </a:bodyPr>
          <a:lstStyle/>
          <a:p>
            <a:r>
              <a:rPr lang="it-IT" sz="2200" dirty="0">
                <a:solidFill>
                  <a:srgbClr val="FFFFFF"/>
                </a:solidFill>
              </a:rPr>
              <a:t>Lato client: applicazione web; utenti hanno sempre la versione più aggiornata.</a:t>
            </a:r>
          </a:p>
          <a:p>
            <a:r>
              <a:rPr lang="it-IT" sz="2200" dirty="0">
                <a:solidFill>
                  <a:srgbClr val="FFFFFF"/>
                </a:solidFill>
              </a:rPr>
              <a:t>Lato server: server installati su macchine in una rete privata opportunamente protetta da un firewall a cifratura di pacchetti.</a:t>
            </a:r>
          </a:p>
          <a:p>
            <a:endParaRPr lang="it-IT" sz="2200" dirty="0">
              <a:solidFill>
                <a:srgbClr val="FFFFFF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FEE5AB2-ED19-F6D9-7907-4E16EBDE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08" y="540353"/>
            <a:ext cx="9664583" cy="33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9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2AB5E7-9B6E-EF23-277E-B4E44202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Diagramma</a:t>
            </a:r>
            <a:r>
              <a:rPr lang="en-US" sz="5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521AA1-D7ED-63F1-44DA-9278A3DD8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520" y="1134071"/>
            <a:ext cx="6266016" cy="45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A039EFE-2009-D379-2B18-87A5B34B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81"/>
          <a:stretch>
            <a:fillRect/>
          </a:stretch>
        </p:blipFill>
        <p:spPr>
          <a:xfrm>
            <a:off x="0" y="0"/>
            <a:ext cx="12192000" cy="71821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198" y="441362"/>
            <a:ext cx="7213600" cy="1121871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Primo prototipo disponibile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BE30FC-A6D5-6AD5-6792-2FF9CD51B938}"/>
              </a:ext>
            </a:extLst>
          </p:cNvPr>
          <p:cNvSpPr txBox="1"/>
          <p:nvPr/>
        </p:nvSpPr>
        <p:spPr>
          <a:xfrm>
            <a:off x="7490298" y="5943600"/>
            <a:ext cx="350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www.hydroalert.it</a:t>
            </a:r>
            <a:endParaRPr lang="it-IT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6C855-FCA7-4756-A17D-C4F78DCE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90" y="446294"/>
            <a:ext cx="8133734" cy="1069966"/>
          </a:xfrm>
        </p:spPr>
        <p:txBody>
          <a:bodyPr anchor="b">
            <a:normAutofit/>
          </a:bodyPr>
          <a:lstStyle/>
          <a:p>
            <a:r>
              <a:rPr lang="it-IT" sz="6000" b="1" dirty="0"/>
              <a:t>Il nostro progetto 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73310A40-2679-7F67-B6C2-01555A154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815723"/>
              </p:ext>
            </p:extLst>
          </p:nvPr>
        </p:nvGraphicFramePr>
        <p:xfrm>
          <a:off x="759690" y="1873525"/>
          <a:ext cx="10672619" cy="430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956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7220C1-9661-AFC0-73A5-243F3E050B8B}"/>
              </a:ext>
            </a:extLst>
          </p:cNvPr>
          <p:cNvSpPr/>
          <p:nvPr/>
        </p:nvSpPr>
        <p:spPr>
          <a:xfrm>
            <a:off x="7979229" y="-1"/>
            <a:ext cx="421277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AABBB1-707E-66C2-C414-F2B650D1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Casi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d’uso</a:t>
            </a:r>
            <a:endParaRPr lang="en-US" sz="4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3CE10A-82E3-D8CD-16A0-10F63D7C3619}"/>
              </a:ext>
            </a:extLst>
          </p:cNvPr>
          <p:cNvSpPr txBox="1"/>
          <p:nvPr/>
        </p:nvSpPr>
        <p:spPr>
          <a:xfrm>
            <a:off x="8298942" y="2614326"/>
            <a:ext cx="3401568" cy="3358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Attori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defTabSz="9144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Utente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defTabSz="9144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Utente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Registrato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 Locale</a:t>
            </a: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85000"/>
              </a:lnSpc>
              <a:spcAft>
                <a:spcPts val="600"/>
              </a:spcAft>
              <a:buFont typeface="Arial" pitchFamily="34" charset="0"/>
              <a:buChar char=" 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defTabSz="914400">
              <a:lnSpc>
                <a:spcPct val="8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Misurazione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573C9D5-F3A5-F498-E7AF-9EDDB8DE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252728"/>
            <a:ext cx="6651376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5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28717-D078-D249-6E13-16461B9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610779-6A7F-C780-A019-B788D4FA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rgbClr val="FFFFFF"/>
                </a:solidFill>
              </a:rPr>
              <a:t>Funzionalità del servizio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3FC1AA-772D-7478-C4F3-F536F5D14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200" b="1">
                <a:latin typeface="Calibri" panose="020F0502020204030204" pitchFamily="34" charset="0"/>
                <a:cs typeface="Calibri" panose="020F0502020204030204" pitchFamily="34" charset="0"/>
              </a:rPr>
              <a:t>Utenti:</a:t>
            </a:r>
          </a:p>
          <a:p>
            <a:pPr marL="0" indent="0">
              <a:buNone/>
            </a:pPr>
            <a:r>
              <a:rPr lang="it-IT" sz="2200">
                <a:latin typeface="Calibri" panose="020F0502020204030204" pitchFamily="34" charset="0"/>
                <a:cs typeface="Calibri" panose="020F0502020204030204" pitchFamily="34" charset="0"/>
              </a:rPr>
              <a:t>Possono accedere al servizio come ospiti o tramite registrazione: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>
                <a:latin typeface="Calibri" panose="020F0502020204030204" pitchFamily="34" charset="0"/>
                <a:cs typeface="Calibri" panose="020F0502020204030204" pitchFamily="34" charset="0"/>
              </a:rPr>
              <a:t>Guest: accesso immediato a dati attuali e consultazione di quelli storici.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>
                <a:latin typeface="Calibri" panose="020F0502020204030204" pitchFamily="34" charset="0"/>
                <a:cs typeface="Calibri" panose="020F0502020204030204" pitchFamily="34" charset="0"/>
              </a:rPr>
              <a:t>Utenti registrati: ricevono allerte personalizzate in base alla propria località e ai criteri impostati, e hanno accesso a statistiche avanzate con filtri per nodo di rilevazione, fiume, e periodo di tempo.</a:t>
            </a:r>
          </a:p>
          <a:p>
            <a:endParaRPr lang="it-IT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b="1">
                <a:latin typeface="Calibri" panose="020F0502020204030204" pitchFamily="34" charset="0"/>
                <a:cs typeface="Calibri" panose="020F0502020204030204" pitchFamily="34" charset="0"/>
              </a:rPr>
              <a:t>Enti locali e autorità</a:t>
            </a:r>
            <a:r>
              <a:rPr lang="it-IT" sz="22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it-IT" sz="2200">
                <a:latin typeface="Calibri" panose="020F0502020204030204" pitchFamily="34" charset="0"/>
                <a:cs typeface="Calibri" panose="020F0502020204030204" pitchFamily="34" charset="0"/>
              </a:rPr>
              <a:t>Possono gestire la rete di sensori e inviare comunicazioni mirate agli utenti in caso di emergenza.</a:t>
            </a:r>
          </a:p>
          <a:p>
            <a:endParaRPr lang="it-IT" sz="2200"/>
          </a:p>
        </p:txBody>
      </p:sp>
    </p:spTree>
    <p:extLst>
      <p:ext uri="{BB962C8B-B14F-4D97-AF65-F5344CB8AC3E}">
        <p14:creationId xmlns:p14="http://schemas.microsoft.com/office/powerpoint/2010/main" val="90253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B1289E-B8BA-A64A-6722-49718CCC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610" y="3254163"/>
            <a:ext cx="5142271" cy="16581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Dominio -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Utenti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Segnaposto contenuto 3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A931F597-ED69-68B4-A637-D3E7E494D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2" y="733346"/>
            <a:ext cx="7327798" cy="55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1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FB62-F521-7958-94CB-32E91E56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02ECE-A4C8-8262-D554-97DB5868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496" y="3569849"/>
            <a:ext cx="5142271" cy="16581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Dominio –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Rilevazione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0F0A55-1F74-DA5C-8031-E14EEABB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87" y="3722689"/>
            <a:ext cx="6120914" cy="25910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123071-64F7-59CB-6AAD-31BC47A2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27" y="418951"/>
            <a:ext cx="6821871" cy="301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9FD83A0F-835A-FCBE-10BC-E4A73F15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1" y="0"/>
            <a:ext cx="4216399" cy="68646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AC978B-EE0E-529B-04A6-786F8C38A078}"/>
              </a:ext>
            </a:extLst>
          </p:cNvPr>
          <p:cNvSpPr>
            <a:spLocks noGrp="1"/>
          </p:cNvSpPr>
          <p:nvPr/>
        </p:nvSpPr>
        <p:spPr>
          <a:xfrm>
            <a:off x="8500024" y="636852"/>
            <a:ext cx="3349075" cy="558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85000"/>
              </a:lnSpc>
              <a:spcAft>
                <a:spcPts val="600"/>
              </a:spcAft>
            </a:pPr>
            <a:r>
              <a:rPr lang="en-US" sz="4000" b="1" spc="-12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Sistemi</a:t>
            </a:r>
            <a:r>
              <a:rPr lang="en-US" sz="4000" b="1" spc="-12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spc="-12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esterni</a:t>
            </a:r>
            <a:endParaRPr lang="en-US" sz="4000" b="1" spc="-12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801E55EC-086D-01E6-20B3-28A1DB9A17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0126877"/>
              </p:ext>
            </p:extLst>
          </p:nvPr>
        </p:nvGraphicFramePr>
        <p:xfrm>
          <a:off x="342901" y="407458"/>
          <a:ext cx="6915150" cy="6043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>
            <a:extLst>
              <a:ext uri="{FF2B5EF4-FFF2-40B4-BE49-F238E27FC236}">
                <a16:creationId xmlns:a16="http://schemas.microsoft.com/office/drawing/2014/main" id="{7A104D1A-448C-A5A3-4D47-FBE5E343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12" y="1496739"/>
            <a:ext cx="4545560" cy="16573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Interfaccia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Statistiche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n-US" sz="2000" dirty="0" err="1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</a:t>
            </a:r>
            <a:br>
              <a:rPr lang="en-US" sz="2000" dirty="0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“Media </a:t>
            </a:r>
            <a:r>
              <a:rPr lang="en-US" sz="2000" dirty="0" err="1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Livello</a:t>
            </a:r>
            <a:r>
              <a:rPr lang="en-US" sz="2000" dirty="0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Fiume” </a:t>
            </a:r>
            <a:r>
              <a:rPr lang="en-US" sz="2000" dirty="0" err="1">
                <a:solidFill>
                  <a:srgbClr val="17171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selezionata</a:t>
            </a:r>
            <a:endParaRPr lang="en-US" sz="2000" dirty="0">
              <a:solidFill>
                <a:srgbClr val="17171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93C86C-A058-8516-DC3C-0DE6D632D7CF}"/>
              </a:ext>
            </a:extLst>
          </p:cNvPr>
          <p:cNvSpPr/>
          <p:nvPr/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1717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schermata, mapp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ECDC5790-DD09-EED4-B266-F05CA437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62" b="-2"/>
          <a:stretch>
            <a:fillRect/>
          </a:stretch>
        </p:blipFill>
        <p:spPr>
          <a:xfrm>
            <a:off x="5738600" y="270264"/>
            <a:ext cx="6167336" cy="631747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44DCCF2-BDDE-069E-3618-2C1352346CF4}"/>
              </a:ext>
            </a:extLst>
          </p:cNvPr>
          <p:cNvSpPr txBox="1"/>
          <p:nvPr/>
        </p:nvSpPr>
        <p:spPr>
          <a:xfrm>
            <a:off x="452747" y="4477406"/>
            <a:ext cx="4129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Utilizzo delle API di Google Maps per la visualizzazione grafica dei dati legati a posizioni geografiche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3A836-F3E9-7C26-4F8B-CA786D39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911AA16-8414-EA35-258C-DCD27516A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75" y="0"/>
            <a:ext cx="8088573" cy="6858000"/>
          </a:xfrm>
          <a:prstGeom prst="rect">
            <a:avLst/>
          </a:prstGeom>
        </p:spPr>
      </p:pic>
      <p:sp>
        <p:nvSpPr>
          <p:cNvPr id="20" name="Titolo 19">
            <a:extLst>
              <a:ext uri="{FF2B5EF4-FFF2-40B4-BE49-F238E27FC236}">
                <a16:creationId xmlns:a16="http://schemas.microsoft.com/office/drawing/2014/main" id="{C509CAC6-A601-7493-9BCD-347571214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778" y="2600325"/>
            <a:ext cx="3599629" cy="16573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Interfacce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0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Registrazione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17171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B3651A-DE95-43DF-BBD7-FBF32A68C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91" y="451945"/>
            <a:ext cx="7854807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135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44261CD3E854787D8AEE8D5D5C8DB" ma:contentTypeVersion="5" ma:contentTypeDescription="Create a new document." ma:contentTypeScope="" ma:versionID="ed43c80689345a2d394ad0dee241aa36">
  <xsd:schema xmlns:xsd="http://www.w3.org/2001/XMLSchema" xmlns:xs="http://www.w3.org/2001/XMLSchema" xmlns:p="http://schemas.microsoft.com/office/2006/metadata/properties" xmlns:ns3="740782ac-1d8e-47da-a2c4-cb4344f7670d" targetNamespace="http://schemas.microsoft.com/office/2006/metadata/properties" ma:root="true" ma:fieldsID="814ab0e84da67fb85ca702ccb0e57985" ns3:_="">
    <xsd:import namespace="740782ac-1d8e-47da-a2c4-cb4344f7670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782ac-1d8e-47da-a2c4-cb4344f7670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0782ac-1d8e-47da-a2c4-cb4344f7670d" xsi:nil="true"/>
  </documentManagement>
</p:properties>
</file>

<file path=customXml/itemProps1.xml><?xml version="1.0" encoding="utf-8"?>
<ds:datastoreItem xmlns:ds="http://schemas.openxmlformats.org/officeDocument/2006/customXml" ds:itemID="{91B97111-E679-4BDA-9D45-D03916664E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782ac-1d8e-47da-a2c4-cb4344f767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856E69-4D21-47F9-BBE2-1ADE5A95AF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CE110-4A2B-4FD5-94A0-DF03E4FDC698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40782ac-1d8e-47da-a2c4-cb4344f7670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591</TotalTime>
  <Words>412</Words>
  <Application>Microsoft Office PowerPoint</Application>
  <PresentationFormat>Widescreen</PresentationFormat>
  <Paragraphs>51</Paragraphs>
  <Slides>13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Times New Roman</vt:lpstr>
      <vt:lpstr>Wingdings</vt:lpstr>
      <vt:lpstr>Metropolitano</vt:lpstr>
      <vt:lpstr>Presentazione standard di PowerPoint</vt:lpstr>
      <vt:lpstr>Il nostro progetto </vt:lpstr>
      <vt:lpstr>Casi d’uso</vt:lpstr>
      <vt:lpstr>Funzionalità del servizio</vt:lpstr>
      <vt:lpstr>Modello del Dominio - Utenti</vt:lpstr>
      <vt:lpstr>Modelli del Dominio – Rilevazione ed Analisi Dati</vt:lpstr>
      <vt:lpstr>Presentazione standard di PowerPoint</vt:lpstr>
      <vt:lpstr>Interfaccia Statistiche  con statistica “Media Livello Fiume” selezionata</vt:lpstr>
      <vt:lpstr>Interfacce di Registrazione e Login </vt:lpstr>
      <vt:lpstr>Progettazione architetturale</vt:lpstr>
      <vt:lpstr>Scelte tecnologiche e deployment</vt:lpstr>
      <vt:lpstr>Diagramma E-R</vt:lpstr>
      <vt:lpstr>Primo prototipo disponibile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 Gramegna - nicola.gramegna@studio.unibo.it</dc:creator>
  <cp:lastModifiedBy>Nicola Gramegna - nicola.gramegna@studio.unibo.it</cp:lastModifiedBy>
  <cp:revision>2</cp:revision>
  <dcterms:created xsi:type="dcterms:W3CDTF">2025-07-13T10:24:04Z</dcterms:created>
  <dcterms:modified xsi:type="dcterms:W3CDTF">2025-07-13T20:15:37Z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0x01010041444261CD3E854787D8AEE8D5D5C8DB</vt:lpwstr>
  </property>
</Properties>
</file>